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78" r:id="rId5"/>
    <p:sldId id="258" r:id="rId6"/>
    <p:sldId id="280" r:id="rId7"/>
    <p:sldId id="281" r:id="rId8"/>
    <p:sldId id="28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02"/>
  </p:normalViewPr>
  <p:slideViewPr>
    <p:cSldViewPr snapToGrid="0" snapToObjects="1">
      <p:cViewPr varScale="1">
        <p:scale>
          <a:sx n="98" d="100"/>
          <a:sy n="98" d="100"/>
        </p:scale>
        <p:origin x="11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tiff>
</file>

<file path=ppt/media/image10.svg>
</file>

<file path=ppt/media/image11.png>
</file>

<file path=ppt/media/image12.tiff>
</file>

<file path=ppt/media/image13.png>
</file>

<file path=ppt/media/image14.png>
</file>

<file path=ppt/media/image15.tiff>
</file>

<file path=ppt/media/image16.tiff>
</file>

<file path=ppt/media/image2.png>
</file>

<file path=ppt/media/image3.tiff>
</file>

<file path=ppt/media/image4.png>
</file>

<file path=ppt/media/image5.svg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9191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28152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3202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8342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58743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02631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42892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96466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8945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08865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2731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8CAF1-0E4C-464D-AFC9-050C0A554E31}" type="datetimeFigureOut">
              <a:rPr lang="es-ES_tradnl" smtClean="0"/>
              <a:t>21/4/20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DFE86-4CD5-1947-8A27-D93BE08B33C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56318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2.png"/><Relationship Id="rId7" Type="http://schemas.openxmlformats.org/officeDocument/2006/relationships/image" Target="../media/image5.sv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tiff"/><Relationship Id="rId4" Type="http://schemas.microsoft.com/office/2007/relationships/hdphoto" Target="../media/hdphoto1.wdp"/><Relationship Id="rId9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otlinlang.org/docs/tutorials/command-line.html" TargetMode="External"/><Relationship Id="rId5" Type="http://schemas.openxmlformats.org/officeDocument/2006/relationships/hyperlink" Target="https://github.com/JetBrains/kotlin/releases/tag/v1.3.72" TargetMode="External"/><Relationship Id="rId4" Type="http://schemas.openxmlformats.org/officeDocument/2006/relationships/hyperlink" Target="https://play.kotlinlang.org/?_ga=2.200002670.1505251337.1587240593-1480471820.1587240593#eyJwbGF0Zm9ybSI6ImphdmEiLCJhcmdzIjoiIiwianNDb2RlIjoiIiwibm9uZU1hcmtlcnMiOnRydWUsInRoZW1lIjoiaWRlYSIsInZlcnNpb24iOiIxLjMuNzEiLCJjb2RlIjoiZnVuIG1haW4oKSB7XG4gICB2YWwga290bGluID0gXCLwn5mCXCJcbiAgIHByaW50bG4oa290bGluKVxufSJ9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3E996-D8E9-B04B-BEEB-D0B26FF579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6161" y="5071793"/>
            <a:ext cx="6505749" cy="1352636"/>
          </a:xfrm>
        </p:spPr>
        <p:txBody>
          <a:bodyPr anchor="b">
            <a:noAutofit/>
          </a:bodyPr>
          <a:lstStyle/>
          <a:p>
            <a:pPr algn="l"/>
            <a:r>
              <a:rPr lang="en-US" sz="4400" b="1" dirty="0">
                <a:latin typeface="SF Pro Display" pitchFamily="2" charset="0"/>
                <a:ea typeface="SF Pro Display" pitchFamily="2" charset="0"/>
              </a:rPr>
              <a:t>Desarrollo de </a:t>
            </a:r>
            <a:r>
              <a:rPr lang="en-US" sz="4400" b="1" dirty="0" err="1">
                <a:latin typeface="SF Pro Display" pitchFamily="2" charset="0"/>
                <a:ea typeface="SF Pro Display" pitchFamily="2" charset="0"/>
              </a:rPr>
              <a:t>aplicaciones</a:t>
            </a:r>
            <a:r>
              <a:rPr lang="en-US" sz="4400" b="1" dirty="0">
                <a:latin typeface="SF Pro Display" pitchFamily="2" charset="0"/>
                <a:ea typeface="SF Pro Display" pitchFamily="2" charset="0"/>
              </a:rPr>
              <a:t> Android con Kotlin</a:t>
            </a:r>
            <a:br>
              <a:rPr lang="en-US" sz="3200" b="1" dirty="0">
                <a:latin typeface="SF Pro Display" pitchFamily="2" charset="0"/>
                <a:ea typeface="SF Pro Display" pitchFamily="2" charset="0"/>
              </a:rPr>
            </a:br>
            <a:r>
              <a:rPr lang="en-US" sz="2000" dirty="0">
                <a:latin typeface="Courier" pitchFamily="2" charset="0"/>
                <a:ea typeface="SF Pro Display" pitchFamily="2" charset="0"/>
              </a:rPr>
              <a:t> </a:t>
            </a:r>
            <a:br>
              <a:rPr lang="en-US" sz="2000" dirty="0">
                <a:latin typeface="Courier" pitchFamily="2" charset="0"/>
                <a:ea typeface="SF Pro Display" pitchFamily="2" charset="0"/>
              </a:rPr>
            </a:br>
            <a:r>
              <a:rPr lang="en-US" sz="2000" dirty="0" err="1">
                <a:latin typeface="Courier" pitchFamily="2" charset="0"/>
                <a:ea typeface="SF Pro Display" pitchFamily="2" charset="0"/>
              </a:rPr>
              <a:t>Curso</a:t>
            </a:r>
            <a:r>
              <a:rPr lang="en-US" sz="2000" dirty="0">
                <a:latin typeface="Courier" pitchFamily="2" charset="0"/>
                <a:ea typeface="SF Pro Display" pitchFamily="2" charset="0"/>
              </a:rPr>
              <a:t> para </a:t>
            </a:r>
            <a:r>
              <a:rPr lang="en-US" sz="2000" dirty="0" err="1">
                <a:latin typeface="Courier" pitchFamily="2" charset="0"/>
                <a:ea typeface="SF Pro Display" pitchFamily="2" charset="0"/>
              </a:rPr>
              <a:t>prebecarios</a:t>
            </a:r>
            <a:r>
              <a:rPr lang="en-US" sz="2000" dirty="0">
                <a:latin typeface="Courier" pitchFamily="2" charset="0"/>
                <a:ea typeface="SF Pro Display" pitchFamily="2" charset="0"/>
              </a:rPr>
              <a:t> </a:t>
            </a:r>
            <a:r>
              <a:rPr lang="en-US" sz="2000" dirty="0">
                <a:solidFill>
                  <a:srgbClr val="00B050"/>
                </a:solidFill>
                <a:latin typeface="Courier" pitchFamily="2" charset="0"/>
                <a:ea typeface="SF Pro Display" pitchFamily="2" charset="0"/>
              </a:rPr>
              <a:t>Gen 40</a:t>
            </a:r>
            <a:br>
              <a:rPr lang="en-US" sz="2000" dirty="0">
                <a:solidFill>
                  <a:srgbClr val="00B050"/>
                </a:solidFill>
                <a:latin typeface="Courier" pitchFamily="2" charset="0"/>
                <a:ea typeface="SF Pro Display" pitchFamily="2" charset="0"/>
              </a:rPr>
            </a:br>
            <a:r>
              <a:rPr lang="en-US" sz="2000" dirty="0">
                <a:solidFill>
                  <a:srgbClr val="0070C0"/>
                </a:solidFill>
                <a:latin typeface="Courier" pitchFamily="2" charset="0"/>
                <a:ea typeface="SF Pro Display" pitchFamily="2" charset="0"/>
              </a:rPr>
              <a:t>Instructor: Samuel A. Garrido Sánchez</a:t>
            </a:r>
            <a:endParaRPr lang="es-ES_tradnl" sz="1800" dirty="0">
              <a:solidFill>
                <a:srgbClr val="00B050"/>
              </a:solidFill>
              <a:latin typeface="Courier" pitchFamily="2" charset="0"/>
              <a:ea typeface="SF Pro Display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30D405-65EB-1746-9FB2-1276836ABF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628"/>
          <a:stretch/>
        </p:blipFill>
        <p:spPr>
          <a:xfrm>
            <a:off x="513343" y="2576059"/>
            <a:ext cx="1973232" cy="107532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772B3FE-650A-F44D-AE54-893E763B26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0498" y="395859"/>
            <a:ext cx="1092011" cy="79898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49180F1C-8BC7-E74C-BE88-57B8EDA38911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F6F59F1B-878D-1D45-8468-D1DF83F39000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724E366-3FE9-F043-8905-5C6FEC9E1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2941" y="858256"/>
            <a:ext cx="1352635" cy="135263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97CDFD18-0256-3243-B782-70FEE80397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14976" y="395859"/>
            <a:ext cx="798988" cy="7989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645EE3-2A39-EF4D-986A-20559D221E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50332" y="2025171"/>
            <a:ext cx="4185508" cy="4185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3635E9-68E9-5D40-88F1-63B8CE74E6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90404" y="1892459"/>
            <a:ext cx="1633209" cy="163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60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2463-D5D2-1F43-8E78-4A891728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Empezamos con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Kotlin</a:t>
            </a:r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… ¿por qué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Kotlin</a:t>
            </a:r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0492-3B7B-AF43-96E1-E50D8A67E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654040" cy="466725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Kotlin es un </a:t>
            </a:r>
            <a:r>
              <a:rPr lang="en-US" dirty="0" err="1"/>
              <a:t>lenguaje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r>
              <a:rPr lang="en-US" dirty="0"/>
              <a:t> de </a:t>
            </a:r>
            <a:r>
              <a:rPr lang="en-US" b="1" dirty="0" err="1"/>
              <a:t>tipado</a:t>
            </a:r>
            <a:r>
              <a:rPr lang="en-US" b="1" dirty="0"/>
              <a:t> </a:t>
            </a:r>
            <a:r>
              <a:rPr lang="en-US" b="1" dirty="0" err="1"/>
              <a:t>estático</a:t>
            </a:r>
            <a:r>
              <a:rPr lang="en-US" dirty="0"/>
              <a:t> que </a:t>
            </a:r>
            <a:r>
              <a:rPr lang="en-US" dirty="0" err="1"/>
              <a:t>corre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la </a:t>
            </a:r>
            <a:r>
              <a:rPr lang="en-US" dirty="0" err="1"/>
              <a:t>máquina</a:t>
            </a:r>
            <a:r>
              <a:rPr lang="en-US" dirty="0"/>
              <a:t> virtual de Java y que </a:t>
            </a:r>
            <a:r>
              <a:rPr lang="en-US" dirty="0" err="1"/>
              <a:t>también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ser </a:t>
            </a:r>
            <a:r>
              <a:rPr lang="en-US" dirty="0" err="1"/>
              <a:t>compilado</a:t>
            </a:r>
            <a:r>
              <a:rPr lang="en-US" dirty="0"/>
              <a:t> a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fuente</a:t>
            </a:r>
            <a:r>
              <a:rPr lang="en-US" dirty="0"/>
              <a:t> de JavaScript. Es </a:t>
            </a:r>
            <a:r>
              <a:rPr lang="en-US" dirty="0" err="1"/>
              <a:t>desarrollado</a:t>
            </a:r>
            <a:r>
              <a:rPr lang="en-US" dirty="0"/>
              <a:t> </a:t>
            </a:r>
            <a:r>
              <a:rPr lang="en-US" dirty="0" err="1"/>
              <a:t>principalmente</a:t>
            </a:r>
            <a:r>
              <a:rPr lang="en-US" dirty="0"/>
              <a:t> por JetBrains </a:t>
            </a:r>
            <a:r>
              <a:rPr lang="en-US" dirty="0" err="1"/>
              <a:t>en</a:t>
            </a:r>
            <a:r>
              <a:rPr lang="en-US" dirty="0"/>
              <a:t> sus </a:t>
            </a:r>
            <a:r>
              <a:rPr lang="en-US" dirty="0" err="1"/>
              <a:t>oficinas</a:t>
            </a:r>
            <a:r>
              <a:rPr lang="en-US" dirty="0"/>
              <a:t> de San </a:t>
            </a:r>
            <a:r>
              <a:rPr lang="en-US" dirty="0" err="1"/>
              <a:t>Petersburgo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madre</a:t>
            </a:r>
            <a:r>
              <a:rPr lang="en-US" dirty="0"/>
              <a:t> </a:t>
            </a:r>
            <a:r>
              <a:rPr lang="en-US" dirty="0" err="1"/>
              <a:t>Rusia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Aunque</a:t>
            </a:r>
            <a:r>
              <a:rPr lang="en-US" dirty="0"/>
              <a:t> no </a:t>
            </a:r>
            <a:r>
              <a:rPr lang="en-US" dirty="0" err="1"/>
              <a:t>tiene</a:t>
            </a:r>
            <a:r>
              <a:rPr lang="en-US" dirty="0"/>
              <a:t> una </a:t>
            </a:r>
            <a:r>
              <a:rPr lang="en-US" dirty="0" err="1"/>
              <a:t>sintaxis</a:t>
            </a:r>
            <a:r>
              <a:rPr lang="en-US" dirty="0"/>
              <a:t> compatible con Java, Kotlin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diseñado</a:t>
            </a:r>
            <a:r>
              <a:rPr lang="en-US" dirty="0"/>
              <a:t> para </a:t>
            </a:r>
            <a:r>
              <a:rPr lang="en-US" dirty="0" err="1"/>
              <a:t>interoperar</a:t>
            </a:r>
            <a:r>
              <a:rPr lang="en-US" dirty="0"/>
              <a:t> con </a:t>
            </a:r>
            <a:r>
              <a:rPr lang="en-US" dirty="0" err="1"/>
              <a:t>código</a:t>
            </a:r>
            <a:r>
              <a:rPr lang="en-US" dirty="0"/>
              <a:t> Java y es </a:t>
            </a:r>
            <a:r>
              <a:rPr lang="en-US" b="1" dirty="0" err="1"/>
              <a:t>dependiente</a:t>
            </a:r>
            <a:r>
              <a:rPr lang="en-US" b="1" dirty="0"/>
              <a:t> del </a:t>
            </a:r>
            <a:r>
              <a:rPr lang="en-US" b="1" dirty="0" err="1"/>
              <a:t>código</a:t>
            </a:r>
            <a:r>
              <a:rPr lang="en-US" b="1" dirty="0"/>
              <a:t> Java</a:t>
            </a:r>
            <a:r>
              <a:rPr lang="en-US" dirty="0"/>
              <a:t>, de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biblioteca</a:t>
            </a:r>
            <a:r>
              <a:rPr lang="en-US" dirty="0"/>
              <a:t> de </a:t>
            </a:r>
            <a:r>
              <a:rPr lang="en-US" dirty="0" err="1"/>
              <a:t>clases</a:t>
            </a:r>
            <a:r>
              <a:rPr lang="en-US" dirty="0"/>
              <a:t>, </a:t>
            </a:r>
            <a:r>
              <a:rPr lang="en-US" dirty="0" err="1"/>
              <a:t>tal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pueda</a:t>
            </a:r>
            <a:r>
              <a:rPr lang="en-US" dirty="0"/>
              <a:t> ser el </a:t>
            </a:r>
            <a:r>
              <a:rPr lang="en-US" dirty="0" err="1"/>
              <a:t>entorno</a:t>
            </a:r>
            <a:r>
              <a:rPr lang="en-US" dirty="0"/>
              <a:t> de </a:t>
            </a:r>
            <a:r>
              <a:rPr lang="en-US" dirty="0" err="1"/>
              <a:t>colecciones</a:t>
            </a:r>
            <a:r>
              <a:rPr lang="en-US" dirty="0"/>
              <a:t> de Java</a:t>
            </a:r>
            <a:endParaRPr lang="es-ES_tradnl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3BC29C-822E-E445-A24D-0E5BE2B074ED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553AF-363A-C54A-88FC-0222BB36C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B49836-A933-BA46-9129-42CDEA3E12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257" t="5522" r="1" b="9672"/>
          <a:stretch/>
        </p:blipFill>
        <p:spPr>
          <a:xfrm>
            <a:off x="6904314" y="1857252"/>
            <a:ext cx="4449486" cy="38773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746326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F2B30-2E73-5C44-9CBB-D290833A5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Ventajas 😀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5B41154-2C60-7242-B166-BB58B595C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403678" cy="4351338"/>
          </a:xfrm>
        </p:spPr>
        <p:txBody>
          <a:bodyPr>
            <a:normAutofit fontScale="85000" lnSpcReduction="20000"/>
          </a:bodyPr>
          <a:lstStyle/>
          <a:p>
            <a:r>
              <a:rPr lang="es-ES_tradnl" dirty="0"/>
              <a:t>Es más fácil cambiar de Java a </a:t>
            </a:r>
            <a:r>
              <a:rPr lang="es-ES_tradnl" dirty="0" err="1"/>
              <a:t>Kotlin</a:t>
            </a:r>
            <a:r>
              <a:rPr lang="es-ES_tradnl" dirty="0"/>
              <a:t>.</a:t>
            </a:r>
          </a:p>
          <a:p>
            <a:r>
              <a:rPr lang="es-ES_tradnl" dirty="0" err="1"/>
              <a:t>Kotlin</a:t>
            </a:r>
            <a:r>
              <a:rPr lang="es-ES_tradnl" dirty="0"/>
              <a:t> incluye funciones de extensión inteligente para ayudar a los desarrolladores a construir API limpias.</a:t>
            </a:r>
          </a:p>
          <a:p>
            <a:r>
              <a:rPr lang="es-ES_tradnl" dirty="0"/>
              <a:t>Tiene nulo en su sistema de tipos. Los problemas de </a:t>
            </a:r>
            <a:r>
              <a:rPr lang="es-ES_tradnl" dirty="0" err="1"/>
              <a:t>nulabilidad</a:t>
            </a:r>
            <a:r>
              <a:rPr lang="es-ES_tradnl" dirty="0"/>
              <a:t> son un punto de dolor común en Java. Dado que Android a menudo usa nulo para representar la ausencia de un valor. </a:t>
            </a:r>
            <a:r>
              <a:rPr lang="es-ES_tradnl" dirty="0" err="1"/>
              <a:t>Kotlin</a:t>
            </a:r>
            <a:r>
              <a:rPr lang="es-ES_tradnl" dirty="0"/>
              <a:t> lo resuelve colocando nulo directamente en su sistema de tipos.</a:t>
            </a:r>
          </a:p>
          <a:p>
            <a:r>
              <a:rPr lang="es-ES_tradnl" dirty="0" err="1"/>
              <a:t>Kotlin</a:t>
            </a:r>
            <a:r>
              <a:rPr lang="es-ES_tradnl" dirty="0"/>
              <a:t> es más conciso que Java. Significa menos oportunidades para errores.</a:t>
            </a:r>
          </a:p>
          <a:p>
            <a:r>
              <a:rPr lang="es-ES_tradnl" dirty="0" err="1"/>
              <a:t>Kotlin</a:t>
            </a:r>
            <a:r>
              <a:rPr lang="es-ES_tradnl" dirty="0"/>
              <a:t> es compatible con todas las bibliotecas y </a:t>
            </a:r>
            <a:r>
              <a:rPr lang="es-ES_tradnl" dirty="0" err="1"/>
              <a:t>frameworks</a:t>
            </a:r>
            <a:r>
              <a:rPr lang="es-ES_tradnl" dirty="0"/>
              <a:t> de Java, JVM (Java Virtual Machine) y puede integrarse con los sistemas de compilación </a:t>
            </a:r>
            <a:r>
              <a:rPr lang="es-ES_tradnl" dirty="0" err="1"/>
              <a:t>Gradle</a:t>
            </a:r>
            <a:r>
              <a:rPr lang="es-ES_tradnl" dirty="0"/>
              <a:t> o </a:t>
            </a:r>
            <a:r>
              <a:rPr lang="es-ES_tradnl" dirty="0" err="1"/>
              <a:t>Maven</a:t>
            </a:r>
            <a:endParaRPr lang="es-ES_trad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F45C61-0D51-ED42-BD1D-D33D153E6B07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563182-47AB-4346-91F1-5B714D319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952034AD-9104-A847-A07B-74797E8BAF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77592" y="699816"/>
            <a:ext cx="1346665" cy="1346665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A82D55A6-6E00-A146-B1D9-8BC9AB0331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6230" y="2860766"/>
            <a:ext cx="2670079" cy="187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70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F2B30-2E73-5C44-9CBB-D290833A5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Desventajas ☹️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5B41154-2C60-7242-B166-BB58B595C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175171" cy="4351338"/>
          </a:xfrm>
        </p:spPr>
        <p:txBody>
          <a:bodyPr>
            <a:normAutofit fontScale="92500" lnSpcReduction="20000"/>
          </a:bodyPr>
          <a:lstStyle/>
          <a:p>
            <a:r>
              <a:rPr lang="es-ES_tradnl" dirty="0"/>
              <a:t>Velocidad de compilación más lenta que Java. Aunque, se dice que que </a:t>
            </a:r>
            <a:r>
              <a:rPr lang="es-ES_tradnl" dirty="0" err="1"/>
              <a:t>Kotlin</a:t>
            </a:r>
            <a:r>
              <a:rPr lang="es-ES_tradnl" dirty="0"/>
              <a:t> venció a Java.**</a:t>
            </a:r>
          </a:p>
          <a:p>
            <a:r>
              <a:rPr lang="es-ES_tradnl" dirty="0"/>
              <a:t>Tiene una comunidad de desarrolladores más pequeña. Esto significa recursos de aprendizaje limitados y dificultad para encontrar respuestas a las preguntas.</a:t>
            </a:r>
          </a:p>
          <a:p>
            <a:r>
              <a:rPr lang="es-ES_tradnl" dirty="0"/>
              <a:t>Los desarrolladores experimentados de </a:t>
            </a:r>
            <a:r>
              <a:rPr lang="es-ES_tradnl" dirty="0" err="1"/>
              <a:t>Kotlin</a:t>
            </a:r>
            <a:r>
              <a:rPr lang="es-ES_tradnl" dirty="0"/>
              <a:t> siguen siendo una rareza. Por lo tanto, encontrar un mentor para su equipo puede ser complicado.</a:t>
            </a:r>
          </a:p>
          <a:p>
            <a:r>
              <a:rPr lang="es-ES_tradnl" dirty="0"/>
              <a:t>El autocompletado y compilación de Android Studio se inclina más lento en comparación con el proyecto puro de Java.</a:t>
            </a:r>
          </a:p>
          <a:p>
            <a:endParaRPr lang="es-ES_tradnl" dirty="0"/>
          </a:p>
          <a:p>
            <a:pPr marL="0" indent="0">
              <a:buNone/>
            </a:pPr>
            <a:r>
              <a:rPr lang="es-ES_tradnl" sz="1300" dirty="0"/>
              <a:t>**Desconozco la fuente que dijo esto. No lo sé </a:t>
            </a:r>
            <a:r>
              <a:rPr lang="es-ES_tradnl" sz="1300" dirty="0" err="1"/>
              <a:t>rick</a:t>
            </a:r>
            <a:r>
              <a:rPr lang="es-ES_tradnl" sz="1300" dirty="0"/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F45C61-0D51-ED42-BD1D-D33D153E6B07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563182-47AB-4346-91F1-5B714D319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952034AD-9104-A847-A07B-74797E8BAF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77592" y="699816"/>
            <a:ext cx="1346665" cy="13466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E8DA3F-A667-CC46-A51D-CB2BE954A0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61171" y="2871054"/>
            <a:ext cx="1863085" cy="184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390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71AE055-601B-B04A-8DC2-CC2A1F57F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Compilar nuestro código </a:t>
            </a:r>
            <a:r>
              <a:rPr lang="es-ES_tradnl" sz="3600" b="1" dirty="0" err="1">
                <a:latin typeface="SF Pro Display" pitchFamily="2" charset="0"/>
                <a:ea typeface="SF Pro Display" pitchFamily="2" charset="0"/>
              </a:rPr>
              <a:t>Kotlin</a:t>
            </a:r>
            <a:endParaRPr lang="es-ES_tradnl" sz="3600" b="1" dirty="0">
              <a:latin typeface="SF Pro Display" pitchFamily="2" charset="0"/>
              <a:ea typeface="SF Pro Display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C853C0-A233-A243-B952-689C284D560C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1D8689-1B09-B741-B96B-C0A2C999A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89DE27B-C6A5-E148-9F90-C4D7D44F6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90688"/>
            <a:ext cx="7090954" cy="466725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Los </a:t>
            </a:r>
            <a:r>
              <a:rPr lang="en-US" dirty="0" err="1"/>
              <a:t>archivos</a:t>
            </a:r>
            <a:r>
              <a:rPr lang="en-US" dirty="0"/>
              <a:t> </a:t>
            </a:r>
            <a:r>
              <a:rPr lang="en-US" dirty="0" err="1"/>
              <a:t>kotlin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extensión</a:t>
            </a:r>
            <a:r>
              <a:rPr lang="en-US" dirty="0"/>
              <a:t> .</a:t>
            </a:r>
            <a:r>
              <a:rPr lang="en-US" dirty="0" err="1"/>
              <a:t>kt</a:t>
            </a:r>
            <a:endParaRPr lang="en-US" dirty="0"/>
          </a:p>
          <a:p>
            <a:r>
              <a:rPr lang="en-US" dirty="0"/>
              <a:t>Para </a:t>
            </a:r>
            <a:r>
              <a:rPr lang="en-US" dirty="0" err="1"/>
              <a:t>compilar</a:t>
            </a:r>
            <a:r>
              <a:rPr lang="en-US" dirty="0"/>
              <a:t> </a:t>
            </a:r>
            <a:r>
              <a:rPr lang="en-US" dirty="0" err="1"/>
              <a:t>nuestro</a:t>
            </a:r>
            <a:r>
              <a:rPr lang="en-US" dirty="0"/>
              <a:t> Kotlin temenos las </a:t>
            </a:r>
            <a:r>
              <a:rPr lang="en-US" dirty="0" err="1"/>
              <a:t>siguientes</a:t>
            </a:r>
            <a:r>
              <a:rPr lang="en-US" dirty="0"/>
              <a:t> </a:t>
            </a:r>
            <a:r>
              <a:rPr lang="en-US" dirty="0" err="1"/>
              <a:t>opciones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Kotlin Playground (sandbox):</a:t>
            </a:r>
          </a:p>
          <a:p>
            <a:pPr lvl="1"/>
            <a:r>
              <a:rPr lang="en-US" dirty="0">
                <a:hlinkClick r:id="rId4"/>
              </a:rPr>
              <a:t>LINK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s-ES_tradnl" dirty="0"/>
              <a:t>Descargar el compilador en </a:t>
            </a:r>
            <a:r>
              <a:rPr lang="es-ES_tradnl" dirty="0" err="1"/>
              <a:t>bin</a:t>
            </a:r>
            <a:r>
              <a:rPr lang="es-ES_tradnl" dirty="0"/>
              <a:t> seguir las instrucciones</a:t>
            </a:r>
          </a:p>
          <a:p>
            <a:pPr lvl="1"/>
            <a:r>
              <a:rPr lang="es-ES_tradnl" dirty="0">
                <a:hlinkClick r:id="rId5"/>
              </a:rPr>
              <a:t>LINK</a:t>
            </a:r>
            <a:endParaRPr lang="es-ES_tradnl" dirty="0"/>
          </a:p>
          <a:p>
            <a:pPr marL="0" indent="0">
              <a:buNone/>
            </a:pPr>
            <a:r>
              <a:rPr lang="es-ES_tradnl" dirty="0"/>
              <a:t>	Más </a:t>
            </a:r>
            <a:r>
              <a:rPr lang="es-ES_tradnl" dirty="0" err="1"/>
              <a:t>info</a:t>
            </a:r>
            <a:r>
              <a:rPr lang="es-ES_tradnl" dirty="0"/>
              <a:t> : </a:t>
            </a:r>
            <a:r>
              <a:rPr lang="es-ES_tradnl" dirty="0">
                <a:hlinkClick r:id="rId6"/>
              </a:rPr>
              <a:t>INSTALAR KOTLIN</a:t>
            </a:r>
            <a:endParaRPr lang="es-ES_tradnl" dirty="0"/>
          </a:p>
          <a:p>
            <a:r>
              <a:rPr lang="es-ES_tradnl" dirty="0"/>
              <a:t>Directamente viene en Android Studio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998E99-6469-9E43-8175-5E7AEC7D44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5503" y="1221940"/>
            <a:ext cx="4586497" cy="513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734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71AE055-601B-B04A-8DC2-CC2A1F57F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No se deje engañar: Mitos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C853C0-A233-A243-B952-689C284D560C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1D8689-1B09-B741-B96B-C0A2C999A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89DE27B-C6A5-E148-9F90-C4D7D44F6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755778" cy="4667250"/>
          </a:xfrm>
        </p:spPr>
        <p:txBody>
          <a:bodyPr>
            <a:normAutofit/>
          </a:bodyPr>
          <a:lstStyle/>
          <a:p>
            <a:r>
              <a:rPr lang="es-ES" dirty="0" err="1"/>
              <a:t>Kotlin</a:t>
            </a:r>
            <a:r>
              <a:rPr lang="es-ES" dirty="0"/>
              <a:t> es lo mismo que Swift ❌ </a:t>
            </a:r>
            <a:r>
              <a:rPr lang="es-ES" sz="1600" dirty="0"/>
              <a:t>(Me parece una falta de respeto)</a:t>
            </a:r>
          </a:p>
          <a:p>
            <a:pPr lvl="1"/>
            <a:r>
              <a:rPr lang="es-ES" dirty="0"/>
              <a:t>Simplemente el manejo hasta de la memoria es distinto. En iOS es mediante el ARC (</a:t>
            </a:r>
            <a:r>
              <a:rPr lang="es-ES" dirty="0" err="1"/>
              <a:t>Automatic</a:t>
            </a:r>
            <a:r>
              <a:rPr lang="es-ES" dirty="0"/>
              <a:t> Reference </a:t>
            </a:r>
            <a:r>
              <a:rPr lang="es-ES" dirty="0" err="1"/>
              <a:t>Couting</a:t>
            </a:r>
            <a:r>
              <a:rPr lang="es-ES" dirty="0"/>
              <a:t>) más rápido que el recolector de basura (</a:t>
            </a:r>
            <a:r>
              <a:rPr lang="es-ES" dirty="0" err="1"/>
              <a:t>Garbage</a:t>
            </a:r>
            <a:r>
              <a:rPr lang="es-ES" dirty="0"/>
              <a:t> </a:t>
            </a:r>
            <a:r>
              <a:rPr lang="es-ES" dirty="0" err="1"/>
              <a:t>Collector</a:t>
            </a:r>
            <a:r>
              <a:rPr lang="es-ES" dirty="0"/>
              <a:t>) de Java.</a:t>
            </a:r>
          </a:p>
          <a:p>
            <a:pPr marL="457200" lvl="1" indent="0">
              <a:buNone/>
            </a:pPr>
            <a:endParaRPr lang="es-ES" dirty="0"/>
          </a:p>
          <a:p>
            <a:r>
              <a:rPr lang="es-ES" dirty="0" err="1"/>
              <a:t>Kotlin</a:t>
            </a:r>
            <a:r>
              <a:rPr lang="es-ES" dirty="0"/>
              <a:t> necesita de Java ✅</a:t>
            </a:r>
          </a:p>
          <a:p>
            <a:pPr lvl="1"/>
            <a:r>
              <a:rPr lang="es-ES" dirty="0"/>
              <a:t>Por el momento el gran compendio de bibliotecas de java es lo que permite funcionar a </a:t>
            </a:r>
            <a:r>
              <a:rPr lang="es-ES" dirty="0" err="1"/>
              <a:t>Kotlin</a:t>
            </a:r>
            <a:r>
              <a:rPr lang="es-ES" dirty="0"/>
              <a:t>. Tendrían que hacer la propia. Es más cuando quieres compilar tu archivo .</a:t>
            </a:r>
            <a:r>
              <a:rPr lang="es-ES" dirty="0" err="1"/>
              <a:t>kt</a:t>
            </a:r>
            <a:r>
              <a:rPr lang="es-ES" dirty="0"/>
              <a:t> en el compilador: </a:t>
            </a:r>
            <a:r>
              <a:rPr lang="es-ES" b="1" dirty="0"/>
              <a:t>sorpresa, saca un .</a:t>
            </a:r>
            <a:r>
              <a:rPr lang="es-ES" b="1" dirty="0" err="1"/>
              <a:t>jar</a:t>
            </a:r>
            <a:r>
              <a:rPr lang="es-ES" b="1" dirty="0"/>
              <a:t> de Java para que lo corras con:</a:t>
            </a:r>
          </a:p>
          <a:p>
            <a:pPr marL="457200" lvl="1" indent="0">
              <a:buNone/>
            </a:pPr>
            <a:endParaRPr lang="es-ES" b="1" dirty="0"/>
          </a:p>
          <a:p>
            <a:pPr marL="914400" lvl="2" indent="0">
              <a:buNone/>
            </a:pPr>
            <a:r>
              <a:rPr lang="es-ES" b="1" dirty="0">
                <a:latin typeface="Courier New" panose="02070309020205020404" pitchFamily="49" charset="0"/>
                <a:cs typeface="Courier New" panose="02070309020205020404" pitchFamily="49" charset="0"/>
              </a:rPr>
              <a:t>Java –</a:t>
            </a:r>
            <a:r>
              <a:rPr lang="es-E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jar</a:t>
            </a:r>
            <a:r>
              <a:rPr lang="es-E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Miarchivo.jar</a:t>
            </a:r>
            <a:endParaRPr lang="es-E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 descr="A close up of graphics&#10;&#10;Description automatically generated">
            <a:extLst>
              <a:ext uri="{FF2B5EF4-FFF2-40B4-BE49-F238E27FC236}">
                <a16:creationId xmlns:a16="http://schemas.microsoft.com/office/drawing/2014/main" id="{610700E9-7748-4948-8DD6-877F049C9A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1966" y="684428"/>
            <a:ext cx="1364343" cy="127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63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71AE055-601B-B04A-8DC2-CC2A1F57F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F Pro Display" pitchFamily="2" charset="0"/>
                <a:ea typeface="SF Pro Display" pitchFamily="2" charset="0"/>
              </a:rPr>
              <a:t>No se deje engañar: Mitos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C853C0-A233-A243-B952-689C284D560C}"/>
              </a:ext>
            </a:extLst>
          </p:cNvPr>
          <p:cNvSpPr/>
          <p:nvPr/>
        </p:nvSpPr>
        <p:spPr>
          <a:xfrm>
            <a:off x="3204117" y="211625"/>
            <a:ext cx="8987883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1D8689-1B09-B741-B96B-C0A2C999A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80618" y="6118006"/>
            <a:ext cx="1011382" cy="739994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89DE27B-C6A5-E148-9F90-C4D7D44F6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755778" cy="4667250"/>
          </a:xfrm>
        </p:spPr>
        <p:txBody>
          <a:bodyPr>
            <a:normAutofit/>
          </a:bodyPr>
          <a:lstStyle/>
          <a:p>
            <a:r>
              <a:rPr lang="es-ES" dirty="0" err="1"/>
              <a:t>Kotlin</a:t>
            </a:r>
            <a:r>
              <a:rPr lang="es-ES" dirty="0"/>
              <a:t> tiene más </a:t>
            </a:r>
            <a:r>
              <a:rPr lang="es-ES" dirty="0" err="1"/>
              <a:t>perfomance</a:t>
            </a:r>
            <a:r>
              <a:rPr lang="es-ES" dirty="0"/>
              <a:t> que Java </a:t>
            </a:r>
          </a:p>
          <a:p>
            <a:pPr lvl="1"/>
            <a:r>
              <a:rPr lang="es-ES" dirty="0"/>
              <a:t>Este apartado lo dejo porque no he encontrado a alguien que diga lo contrario pero confío en que es más lento ya que tiene que pasar por otra capa para obtener el compilado.</a:t>
            </a:r>
          </a:p>
          <a:p>
            <a:pPr marL="457200" lvl="1" indent="0">
              <a:buNone/>
            </a:pPr>
            <a:endParaRPr lang="es-ES" dirty="0"/>
          </a:p>
          <a:p>
            <a:r>
              <a:rPr lang="es-ES" dirty="0" err="1"/>
              <a:t>Kotlin</a:t>
            </a:r>
            <a:r>
              <a:rPr lang="es-ES" dirty="0"/>
              <a:t> es más sencillo que Java ✅</a:t>
            </a:r>
          </a:p>
          <a:p>
            <a:pPr lvl="1"/>
            <a:r>
              <a:rPr lang="es-ES" dirty="0"/>
              <a:t>Tiene una curva de aprendizaje diferente a la de Java ya que utiliza una metodología similar a Swift con sus no </a:t>
            </a:r>
            <a:r>
              <a:rPr lang="es-ES" dirty="0" err="1"/>
              <a:t>nulleables</a:t>
            </a:r>
            <a:r>
              <a:rPr lang="es-ES" dirty="0"/>
              <a:t>, </a:t>
            </a:r>
            <a:r>
              <a:rPr lang="es-ES" dirty="0" err="1"/>
              <a:t>closures</a:t>
            </a:r>
            <a:r>
              <a:rPr lang="es-ES" dirty="0"/>
              <a:t>, etc. Pero cuando se tiene ya conocimiento resulta más cómodo a la vista leer </a:t>
            </a:r>
            <a:r>
              <a:rPr lang="es-ES" dirty="0" err="1"/>
              <a:t>Kotlin</a:t>
            </a:r>
            <a:r>
              <a:rPr lang="es-ES" dirty="0"/>
              <a:t> a leer java. Simplifica mucho la sintaxis y además ayuda a que no cometamos errores de tipo:</a:t>
            </a:r>
          </a:p>
          <a:p>
            <a:pPr lvl="2"/>
            <a:r>
              <a:rPr lang="es-ES" b="1" dirty="0">
                <a:latin typeface="Courier New" panose="02070309020205020404" pitchFamily="49" charset="0"/>
                <a:cs typeface="Courier New" panose="02070309020205020404" pitchFamily="49" charset="0"/>
              </a:rPr>
              <a:t>Java </a:t>
            </a:r>
            <a:r>
              <a:rPr lang="es-E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s-ES" b="1" dirty="0">
                <a:latin typeface="Courier New" panose="02070309020205020404" pitchFamily="49" charset="0"/>
                <a:cs typeface="Courier New" panose="02070309020205020404" pitchFamily="49" charset="0"/>
              </a:rPr>
              <a:t> Pointer </a:t>
            </a:r>
            <a:r>
              <a:rPr lang="es-E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endParaRPr lang="es-E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68BB2D-BBC4-4B4B-AD76-4C2B310A80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7818" y="500062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816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2C6CD-3DE5-8B40-8B07-EB5F788F7B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57587"/>
            <a:ext cx="9144000" cy="972615"/>
          </a:xfrm>
        </p:spPr>
        <p:txBody>
          <a:bodyPr/>
          <a:lstStyle/>
          <a:p>
            <a:r>
              <a:rPr lang="es-ES_tradnl" b="1" dirty="0">
                <a:latin typeface="SF Pro Display" pitchFamily="2" charset="0"/>
                <a:ea typeface="SF Pro Display" pitchFamily="2" charset="0"/>
              </a:rPr>
              <a:t>Empecemos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6FC0D2-D411-4E49-855C-C8ACCC01F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90902"/>
            <a:ext cx="9144000" cy="972615"/>
          </a:xfrm>
        </p:spPr>
        <p:txBody>
          <a:bodyPr>
            <a:normAutofit fontScale="92500"/>
          </a:bodyPr>
          <a:lstStyle/>
          <a:p>
            <a:r>
              <a:rPr lang="es-ES_tradnl" sz="2800" b="1" dirty="0">
                <a:latin typeface="SF Pro Display" pitchFamily="2" charset="0"/>
                <a:ea typeface="SF Pro Display" pitchFamily="2" charset="0"/>
              </a:rPr>
              <a:t>Ir a la carpeta dentro del repositorio de </a:t>
            </a:r>
            <a:r>
              <a:rPr lang="es-ES_tradnl" sz="2800" b="1" dirty="0" err="1">
                <a:latin typeface="SF Pro Display" pitchFamily="2" charset="0"/>
                <a:ea typeface="SF Pro Display" pitchFamily="2" charset="0"/>
              </a:rPr>
              <a:t>Github</a:t>
            </a:r>
            <a:endParaRPr lang="es-ES_tradnl" sz="2800" b="1" dirty="0">
              <a:latin typeface="SF Pro Display" pitchFamily="2" charset="0"/>
              <a:ea typeface="SF Pro Display" pitchFamily="2" charset="0"/>
            </a:endParaRPr>
          </a:p>
          <a:p>
            <a:r>
              <a:rPr lang="es-ES_tradnl" sz="2800" b="1" dirty="0">
                <a:latin typeface="SF Pro Display" pitchFamily="2" charset="0"/>
                <a:ea typeface="SF Pro Display" pitchFamily="2" charset="0"/>
              </a:rPr>
              <a:t>”El lenguaje de Programación </a:t>
            </a:r>
            <a:r>
              <a:rPr lang="es-ES_tradnl" sz="2800" b="1" dirty="0" err="1">
                <a:latin typeface="SF Pro Display" pitchFamily="2" charset="0"/>
                <a:ea typeface="SF Pro Display" pitchFamily="2" charset="0"/>
              </a:rPr>
              <a:t>Kotlin</a:t>
            </a:r>
            <a:r>
              <a:rPr lang="es-ES_tradnl" sz="2800" b="1" dirty="0">
                <a:latin typeface="SF Pro Display" pitchFamily="2" charset="0"/>
                <a:ea typeface="SF Pro Display" pitchFamily="2" charset="0"/>
              </a:rPr>
              <a:t>” y elegir un compilador</a:t>
            </a:r>
            <a:endParaRPr lang="es-ES_tradnl" b="1" dirty="0">
              <a:latin typeface="SF Pro Display" pitchFamily="2" charset="0"/>
              <a:ea typeface="SF Pro Display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EB0572-C6BD-FE48-9841-64D29E45D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206" y="0"/>
            <a:ext cx="4457587" cy="44575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D9A607-3243-0441-80D8-C27604AD88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0498" y="395859"/>
            <a:ext cx="1092011" cy="79898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52AB3AF5-EE40-994F-BF4B-C2FAAC2C93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114976" y="395859"/>
            <a:ext cx="798988" cy="79898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955147E-3DDD-3743-B9DF-68C6ED76EB41}"/>
              </a:ext>
            </a:extLst>
          </p:cNvPr>
          <p:cNvSpPr/>
          <p:nvPr/>
        </p:nvSpPr>
        <p:spPr>
          <a:xfrm>
            <a:off x="0" y="6588109"/>
            <a:ext cx="10915478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75699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636</Words>
  <Application>Microsoft Macintosh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</vt:lpstr>
      <vt:lpstr>Courier New</vt:lpstr>
      <vt:lpstr>SF Pro Display</vt:lpstr>
      <vt:lpstr>Office Theme</vt:lpstr>
      <vt:lpstr>Desarrollo de aplicaciones Android con Kotlin   Curso para prebecarios Gen 40 Instructor: Samuel A. Garrido Sánchez</vt:lpstr>
      <vt:lpstr>Empezamos con Kotlin… ¿por qué Kotlin?</vt:lpstr>
      <vt:lpstr>Ventajas 😀</vt:lpstr>
      <vt:lpstr>Desventajas ☹️</vt:lpstr>
      <vt:lpstr>Compilar nuestro código Kotlin</vt:lpstr>
      <vt:lpstr>No se deje engañar: Mitos</vt:lpstr>
      <vt:lpstr>No se deje engañar: Mitos</vt:lpstr>
      <vt:lpstr>Empecemos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 aplicaciones Android con Kotlin   Curso para prebecarios Gen 40 Instructor: Samuel A. Garrido Sánchez</dc:title>
  <dc:creator>SAMUEL ARTURO GARRIDO SANCHEZ</dc:creator>
  <cp:lastModifiedBy>SAMUEL ARTURO GARRIDO SANCHEZ</cp:lastModifiedBy>
  <cp:revision>11</cp:revision>
  <dcterms:created xsi:type="dcterms:W3CDTF">2020-04-19T21:28:52Z</dcterms:created>
  <dcterms:modified xsi:type="dcterms:W3CDTF">2020-04-21T17:33:23Z</dcterms:modified>
</cp:coreProperties>
</file>